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0" r:id="rId3"/>
    <p:sldId id="314" r:id="rId4"/>
    <p:sldId id="315" r:id="rId5"/>
    <p:sldId id="313" r:id="rId6"/>
    <p:sldId id="308" r:id="rId7"/>
    <p:sldId id="30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65" autoAdjust="0"/>
  </p:normalViewPr>
  <p:slideViewPr>
    <p:cSldViewPr snapToGrid="0">
      <p:cViewPr varScale="1">
        <p:scale>
          <a:sx n="93" d="100"/>
          <a:sy n="93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Smith" userId="c60d34cb-8819-4ab5-a33b-bc232f83f82f" providerId="ADAL" clId="{CED09BEC-D287-436B-9303-99CF60E489A7}"/>
    <pc:docChg chg="custSel modSld">
      <pc:chgData name="Brian Smith" userId="c60d34cb-8819-4ab5-a33b-bc232f83f82f" providerId="ADAL" clId="{CED09BEC-D287-436B-9303-99CF60E489A7}" dt="2026-02-26T15:51:03.920" v="297" actId="20577"/>
      <pc:docMkLst>
        <pc:docMk/>
      </pc:docMkLst>
      <pc:sldChg chg="modSp mod">
        <pc:chgData name="Brian Smith" userId="c60d34cb-8819-4ab5-a33b-bc232f83f82f" providerId="ADAL" clId="{CED09BEC-D287-436B-9303-99CF60E489A7}" dt="2026-02-26T15:49:53.455" v="264" actId="20577"/>
        <pc:sldMkLst>
          <pc:docMk/>
          <pc:sldMk cId="302493614" sldId="308"/>
        </pc:sldMkLst>
        <pc:spChg chg="mod">
          <ac:chgData name="Brian Smith" userId="c60d34cb-8819-4ab5-a33b-bc232f83f82f" providerId="ADAL" clId="{CED09BEC-D287-436B-9303-99CF60E489A7}" dt="2026-02-26T15:49:53.455" v="264" actId="20577"/>
          <ac:spMkLst>
            <pc:docMk/>
            <pc:sldMk cId="302493614" sldId="308"/>
            <ac:spMk id="3" creationId="{711A6D91-1B31-121D-A3A7-D8F215A89D37}"/>
          </ac:spMkLst>
        </pc:spChg>
      </pc:sldChg>
      <pc:sldChg chg="modSp mod">
        <pc:chgData name="Brian Smith" userId="c60d34cb-8819-4ab5-a33b-bc232f83f82f" providerId="ADAL" clId="{CED09BEC-D287-436B-9303-99CF60E489A7}" dt="2026-02-26T15:51:03.920" v="297" actId="20577"/>
        <pc:sldMkLst>
          <pc:docMk/>
          <pc:sldMk cId="712181681" sldId="309"/>
        </pc:sldMkLst>
        <pc:spChg chg="mod">
          <ac:chgData name="Brian Smith" userId="c60d34cb-8819-4ab5-a33b-bc232f83f82f" providerId="ADAL" clId="{CED09BEC-D287-436B-9303-99CF60E489A7}" dt="2026-02-26T15:51:03.920" v="297" actId="20577"/>
          <ac:spMkLst>
            <pc:docMk/>
            <pc:sldMk cId="712181681" sldId="309"/>
            <ac:spMk id="3" creationId="{E519E9BE-6DB2-DAF0-CD5C-D490C2B666F4}"/>
          </ac:spMkLst>
        </pc:spChg>
      </pc:sldChg>
      <pc:sldChg chg="modSp mod">
        <pc:chgData name="Brian Smith" userId="c60d34cb-8819-4ab5-a33b-bc232f83f82f" providerId="ADAL" clId="{CED09BEC-D287-436B-9303-99CF60E489A7}" dt="2026-02-26T15:46:35.664" v="30" actId="20577"/>
        <pc:sldMkLst>
          <pc:docMk/>
          <pc:sldMk cId="2182328114" sldId="310"/>
        </pc:sldMkLst>
        <pc:graphicFrameChg chg="modGraphic">
          <ac:chgData name="Brian Smith" userId="c60d34cb-8819-4ab5-a33b-bc232f83f82f" providerId="ADAL" clId="{CED09BEC-D287-436B-9303-99CF60E489A7}" dt="2026-02-26T15:46:35.664" v="30" actId="20577"/>
          <ac:graphicFrameMkLst>
            <pc:docMk/>
            <pc:sldMk cId="2182328114" sldId="310"/>
            <ac:graphicFrameMk id="6" creationId="{532054F2-2BF0-8BDD-52E0-15FE00760198}"/>
          </ac:graphicFrameMkLst>
        </pc:graphicFrameChg>
      </pc:sldChg>
      <pc:sldChg chg="modSp mod">
        <pc:chgData name="Brian Smith" userId="c60d34cb-8819-4ab5-a33b-bc232f83f82f" providerId="ADAL" clId="{CED09BEC-D287-436B-9303-99CF60E489A7}" dt="2026-02-26T15:48:47.222" v="64" actId="20577"/>
        <pc:sldMkLst>
          <pc:docMk/>
          <pc:sldMk cId="3504134466" sldId="313"/>
        </pc:sldMkLst>
        <pc:graphicFrameChg chg="modGraphic">
          <ac:chgData name="Brian Smith" userId="c60d34cb-8819-4ab5-a33b-bc232f83f82f" providerId="ADAL" clId="{CED09BEC-D287-436B-9303-99CF60E489A7}" dt="2026-02-26T15:48:47.222" v="64" actId="20577"/>
          <ac:graphicFrameMkLst>
            <pc:docMk/>
            <pc:sldMk cId="3504134466" sldId="313"/>
            <ac:graphicFrameMk id="5" creationId="{C13BF6D1-882F-54D1-D105-B679432D4973}"/>
          </ac:graphicFrameMkLst>
        </pc:graphicFrameChg>
      </pc:sldChg>
      <pc:sldChg chg="addSp delSp modSp mod">
        <pc:chgData name="Brian Smith" userId="c60d34cb-8819-4ab5-a33b-bc232f83f82f" providerId="ADAL" clId="{CED09BEC-D287-436B-9303-99CF60E489A7}" dt="2026-02-26T15:48:04.984" v="60" actId="20577"/>
        <pc:sldMkLst>
          <pc:docMk/>
          <pc:sldMk cId="3457169682" sldId="315"/>
        </pc:sldMkLst>
        <pc:spChg chg="mod">
          <ac:chgData name="Brian Smith" userId="c60d34cb-8819-4ab5-a33b-bc232f83f82f" providerId="ADAL" clId="{CED09BEC-D287-436B-9303-99CF60E489A7}" dt="2026-02-26T15:48:04.984" v="60" actId="20577"/>
          <ac:spMkLst>
            <pc:docMk/>
            <pc:sldMk cId="3457169682" sldId="315"/>
            <ac:spMk id="2" creationId="{982CD5C7-2EA0-1CA7-621B-DDCB123FFA9C}"/>
          </ac:spMkLst>
        </pc:spChg>
        <pc:spChg chg="add del mod">
          <ac:chgData name="Brian Smith" userId="c60d34cb-8819-4ab5-a33b-bc232f83f82f" providerId="ADAL" clId="{CED09BEC-D287-436B-9303-99CF60E489A7}" dt="2026-02-26T15:47:40.660" v="32" actId="22"/>
          <ac:spMkLst>
            <pc:docMk/>
            <pc:sldMk cId="3457169682" sldId="315"/>
            <ac:spMk id="4" creationId="{5A35884A-6676-764B-FE5E-71171FAC0BB0}"/>
          </ac:spMkLst>
        </pc:spChg>
        <pc:picChg chg="del">
          <ac:chgData name="Brian Smith" userId="c60d34cb-8819-4ab5-a33b-bc232f83f82f" providerId="ADAL" clId="{CED09BEC-D287-436B-9303-99CF60E489A7}" dt="2026-02-26T15:47:38.719" v="31" actId="478"/>
          <ac:picMkLst>
            <pc:docMk/>
            <pc:sldMk cId="3457169682" sldId="315"/>
            <ac:picMk id="6" creationId="{A3BE591B-859D-74D8-80AC-B50CD8AFB064}"/>
          </ac:picMkLst>
        </pc:picChg>
        <pc:picChg chg="add mod ord">
          <ac:chgData name="Brian Smith" userId="c60d34cb-8819-4ab5-a33b-bc232f83f82f" providerId="ADAL" clId="{CED09BEC-D287-436B-9303-99CF60E489A7}" dt="2026-02-26T15:47:55.968" v="37" actId="14100"/>
          <ac:picMkLst>
            <pc:docMk/>
            <pc:sldMk cId="3457169682" sldId="315"/>
            <ac:picMk id="7" creationId="{063B5362-BD5A-A18E-E30B-43323E1A81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4B43F-FD43-4C9B-970D-5DCB2EE1443E}" type="datetimeFigureOut">
              <a:rPr lang="en-CA" smtClean="0"/>
              <a:t>2026-02-26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51F6-DA07-4D55-8D0A-35BE8EFD7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DEI, AODA, Accreditation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E51F6-DA07-4D55-8D0A-35BE8EFD7FC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27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51F6-DA07-4D55-8D0A-35BE8EFD7FC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03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8968"/>
            <a:ext cx="9144000" cy="217277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88259"/>
            <a:ext cx="9144000" cy="1806146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to:</a:t>
            </a:r>
          </a:p>
          <a:p>
            <a:r>
              <a:rPr lang="en-US" dirty="0"/>
              <a:t>Presented by:</a:t>
            </a:r>
          </a:p>
          <a:p>
            <a:r>
              <a:rPr lang="en-US" dirty="0"/>
              <a:t>Date: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702" y="275818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07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7658"/>
            <a:ext cx="10515600" cy="12299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3463"/>
            <a:ext cx="10515600" cy="3817294"/>
          </a:xfrm>
        </p:spPr>
        <p:txBody>
          <a:bodyPr/>
          <a:lstStyle>
            <a:lvl2pPr>
              <a:defRPr>
                <a:solidFill>
                  <a:srgbClr val="CC006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5092" y="6356350"/>
            <a:ext cx="578708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0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15352"/>
            <a:ext cx="10515600" cy="82751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7932"/>
            <a:ext cx="10515600" cy="364335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5048" y="6356350"/>
            <a:ext cx="718751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6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17642"/>
            <a:ext cx="10515600" cy="9616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140" y="6356350"/>
            <a:ext cx="611659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9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59421"/>
            <a:ext cx="10515600" cy="89526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33601"/>
            <a:ext cx="5157787" cy="4168344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3600"/>
            <a:ext cx="5183188" cy="4168345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9762" y="6389301"/>
            <a:ext cx="695626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7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322"/>
            <a:ext cx="10515600" cy="95558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31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03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6821"/>
            <a:ext cx="3932237" cy="9205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6821"/>
            <a:ext cx="6172200" cy="513217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11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5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5632"/>
            <a:ext cx="3932237" cy="961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95631"/>
            <a:ext cx="6172200" cy="5156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95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0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1DAE-3F12-4B6C-8376-AAE3825C0435}" type="datetimeFigureOut">
              <a:rPr lang="en-CA" smtClean="0"/>
              <a:t>2026-02-26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6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669" y="1365194"/>
            <a:ext cx="9144000" cy="2172773"/>
          </a:xfrm>
        </p:spPr>
        <p:txBody>
          <a:bodyPr>
            <a:normAutofit/>
          </a:bodyPr>
          <a:lstStyle/>
          <a:p>
            <a:r>
              <a:rPr lang="en-US" dirty="0"/>
              <a:t>25-26 Quality Objectives - Update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6419"/>
            <a:ext cx="9144000" cy="1806146"/>
          </a:xfrm>
        </p:spPr>
        <p:txBody>
          <a:bodyPr/>
          <a:lstStyle/>
          <a:p>
            <a:r>
              <a:rPr lang="en-US" dirty="0"/>
              <a:t>Presented By:  Brian Smith, VP Clinical Services/CHRO</a:t>
            </a:r>
          </a:p>
          <a:p>
            <a:r>
              <a:rPr lang="en-US" dirty="0"/>
              <a:t>Presented To: Board Quality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527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8487-137B-BDB2-75A2-B28FCBD9D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5234-140E-0CC1-2B5E-44599432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Excellent Experience:</a:t>
            </a:r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32054F2-2BF0-8BDD-52E0-15FE00760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259291"/>
              </p:ext>
            </p:extLst>
          </p:nvPr>
        </p:nvGraphicFramePr>
        <p:xfrm>
          <a:off x="688370" y="2297628"/>
          <a:ext cx="10665433" cy="4133994"/>
        </p:xfrm>
        <a:graphic>
          <a:graphicData uri="http://schemas.openxmlformats.org/drawingml/2006/table">
            <a:tbl>
              <a:tblPr/>
              <a:tblGrid>
                <a:gridCol w="824306">
                  <a:extLst>
                    <a:ext uri="{9D8B030D-6E8A-4147-A177-3AD203B41FA5}">
                      <a16:colId xmlns:a16="http://schemas.microsoft.com/office/drawing/2014/main" val="2325126002"/>
                    </a:ext>
                  </a:extLst>
                </a:gridCol>
                <a:gridCol w="824306">
                  <a:extLst>
                    <a:ext uri="{9D8B030D-6E8A-4147-A177-3AD203B41FA5}">
                      <a16:colId xmlns:a16="http://schemas.microsoft.com/office/drawing/2014/main" val="1960043069"/>
                    </a:ext>
                  </a:extLst>
                </a:gridCol>
                <a:gridCol w="1811918">
                  <a:extLst>
                    <a:ext uri="{9D8B030D-6E8A-4147-A177-3AD203B41FA5}">
                      <a16:colId xmlns:a16="http://schemas.microsoft.com/office/drawing/2014/main" val="2328141899"/>
                    </a:ext>
                  </a:extLst>
                </a:gridCol>
                <a:gridCol w="614341">
                  <a:extLst>
                    <a:ext uri="{9D8B030D-6E8A-4147-A177-3AD203B41FA5}">
                      <a16:colId xmlns:a16="http://schemas.microsoft.com/office/drawing/2014/main" val="3991536002"/>
                    </a:ext>
                  </a:extLst>
                </a:gridCol>
                <a:gridCol w="2169636">
                  <a:extLst>
                    <a:ext uri="{9D8B030D-6E8A-4147-A177-3AD203B41FA5}">
                      <a16:colId xmlns:a16="http://schemas.microsoft.com/office/drawing/2014/main" val="1457764600"/>
                    </a:ext>
                  </a:extLst>
                </a:gridCol>
                <a:gridCol w="1020662">
                  <a:extLst>
                    <a:ext uri="{9D8B030D-6E8A-4147-A177-3AD203B41FA5}">
                      <a16:colId xmlns:a16="http://schemas.microsoft.com/office/drawing/2014/main" val="1231502160"/>
                    </a:ext>
                  </a:extLst>
                </a:gridCol>
                <a:gridCol w="1907180">
                  <a:extLst>
                    <a:ext uri="{9D8B030D-6E8A-4147-A177-3AD203B41FA5}">
                      <a16:colId xmlns:a16="http://schemas.microsoft.com/office/drawing/2014/main" val="836283232"/>
                    </a:ext>
                  </a:extLst>
                </a:gridCol>
                <a:gridCol w="373271">
                  <a:extLst>
                    <a:ext uri="{9D8B030D-6E8A-4147-A177-3AD203B41FA5}">
                      <a16:colId xmlns:a16="http://schemas.microsoft.com/office/drawing/2014/main" val="172014304"/>
                    </a:ext>
                  </a:extLst>
                </a:gridCol>
                <a:gridCol w="373271">
                  <a:extLst>
                    <a:ext uri="{9D8B030D-6E8A-4147-A177-3AD203B41FA5}">
                      <a16:colId xmlns:a16="http://schemas.microsoft.com/office/drawing/2014/main" val="3997622723"/>
                    </a:ext>
                  </a:extLst>
                </a:gridCol>
                <a:gridCol w="373271">
                  <a:extLst>
                    <a:ext uri="{9D8B030D-6E8A-4147-A177-3AD203B41FA5}">
                      <a16:colId xmlns:a16="http://schemas.microsoft.com/office/drawing/2014/main" val="3351440501"/>
                    </a:ext>
                  </a:extLst>
                </a:gridCol>
                <a:gridCol w="373271">
                  <a:extLst>
                    <a:ext uri="{9D8B030D-6E8A-4147-A177-3AD203B41FA5}">
                      <a16:colId xmlns:a16="http://schemas.microsoft.com/office/drawing/2014/main" val="1676039511"/>
                    </a:ext>
                  </a:extLst>
                </a:gridCol>
              </a:tblGrid>
              <a:tr h="8191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Strategic Theme: Excellent Experience</a:t>
                      </a:r>
                    </a:p>
                  </a:txBody>
                  <a:tcPr marL="5757" marR="5757" marT="5757" marB="276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Owners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17623"/>
                  </a:ext>
                </a:extLst>
              </a:tr>
              <a:tr h="1183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H.Mostamandi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work for structured patient rounding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Consistent, structured in patient rounding</a:t>
                      </a:r>
                    </a:p>
                  </a:txBody>
                  <a:tcPr marL="5757" marR="5757" marT="5757" marB="2763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EMR Task completion report, pre and post implementation survey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SLT To start Late October/Mid November, scripts and log sheets created, policy work</a:t>
                      </a:r>
                    </a:p>
                  </a:txBody>
                  <a:tcPr marL="5757" marR="5757" marT="5757" marB="2763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27414"/>
                  </a:ext>
                </a:extLst>
              </a:tr>
              <a:tr h="10922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Menard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Whiteboards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 out of patient white boards to MS 3rd Floor</a:t>
                      </a:r>
                    </a:p>
                  </a:txBody>
                  <a:tcPr marL="5757" marR="5757" marT="5757" marB="2763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deploy patient white boards to each patient room and surge space on MS 3rd floor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deployment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whiteboards V1 designed. awaiting prototype to trial. Clinical staff to review and provide feedback</a:t>
                      </a:r>
                    </a:p>
                  </a:txBody>
                  <a:tcPr marL="5757" marR="5757" marT="5757" marB="2763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373363"/>
                  </a:ext>
                </a:extLst>
              </a:tr>
              <a:tr h="10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Mostamandi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Wound Care Strategy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a Wound Care Champion Team</a:t>
                      </a:r>
                    </a:p>
                  </a:txBody>
                  <a:tcPr marL="5757" marR="5757" marT="5757" marB="2763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Recruitment, education, and follow up with 6 wound care champions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Active RN/RPNs who specialize in wound care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RNs and RPNs trained through NSWOCC, Nursing Education Skills Days in November, start competency training for all RPNs to increase scope of practice</a:t>
                      </a:r>
                    </a:p>
                  </a:txBody>
                  <a:tcPr marL="5757" marR="5757" marT="5757" marB="2763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</a:t>
                      </a:r>
                    </a:p>
                  </a:txBody>
                  <a:tcPr marL="5757" marR="5757" marT="5757" marB="276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 </a:t>
                      </a:r>
                    </a:p>
                  </a:txBody>
                  <a:tcPr marL="5757" marR="5757" marT="5757" marB="276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target</a:t>
                      </a:r>
                    </a:p>
                  </a:txBody>
                  <a:tcPr marL="5757" marR="5757" marT="5757" marB="276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346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7B4FB-C9C8-89AF-2660-34C9BF06F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E9D3-7255-D1E1-2E3D-876B98DB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Board Project:</a:t>
            </a:r>
            <a:endParaRPr lang="en-CA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04836FCB-873C-FFA0-D5E0-D941F7009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29" y="2198670"/>
            <a:ext cx="7479587" cy="3976099"/>
          </a:xfrm>
        </p:spPr>
      </p:pic>
    </p:spTree>
    <p:extLst>
      <p:ext uri="{BB962C8B-B14F-4D97-AF65-F5344CB8AC3E}">
        <p14:creationId xmlns:p14="http://schemas.microsoft.com/office/powerpoint/2010/main" val="8043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E1479-0E0C-6A20-D25D-53ECD2E4C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D5C7-2EA0-1CA7-621B-DDCB123F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61" y="752943"/>
            <a:ext cx="10515600" cy="1229970"/>
          </a:xfrm>
        </p:spPr>
        <p:txBody>
          <a:bodyPr/>
          <a:lstStyle/>
          <a:p>
            <a:r>
              <a:rPr lang="en-US" dirty="0"/>
              <a:t>Communication Board Project: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3B5362-BD5A-A18E-E30B-43323E1A8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610" y="1684962"/>
            <a:ext cx="9195370" cy="4962417"/>
          </a:xfrm>
        </p:spPr>
      </p:pic>
    </p:spTree>
    <p:extLst>
      <p:ext uri="{BB962C8B-B14F-4D97-AF65-F5344CB8AC3E}">
        <p14:creationId xmlns:p14="http://schemas.microsoft.com/office/powerpoint/2010/main" val="345716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0FA57-BC07-526C-BA60-A85FE1883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4D6B-7653-0078-C46A-91A3AC8D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our Future Sustainability: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13BF6D1-882F-54D1-D105-B679432D4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86389"/>
              </p:ext>
            </p:extLst>
          </p:nvPr>
        </p:nvGraphicFramePr>
        <p:xfrm>
          <a:off x="838200" y="2393878"/>
          <a:ext cx="10515601" cy="2454080"/>
        </p:xfrm>
        <a:graphic>
          <a:graphicData uri="http://schemas.openxmlformats.org/drawingml/2006/table">
            <a:tbl>
              <a:tblPr/>
              <a:tblGrid>
                <a:gridCol w="812726">
                  <a:extLst>
                    <a:ext uri="{9D8B030D-6E8A-4147-A177-3AD203B41FA5}">
                      <a16:colId xmlns:a16="http://schemas.microsoft.com/office/drawing/2014/main" val="3399278864"/>
                    </a:ext>
                  </a:extLst>
                </a:gridCol>
                <a:gridCol w="812726">
                  <a:extLst>
                    <a:ext uri="{9D8B030D-6E8A-4147-A177-3AD203B41FA5}">
                      <a16:colId xmlns:a16="http://schemas.microsoft.com/office/drawing/2014/main" val="707226267"/>
                    </a:ext>
                  </a:extLst>
                </a:gridCol>
                <a:gridCol w="1786464">
                  <a:extLst>
                    <a:ext uri="{9D8B030D-6E8A-4147-A177-3AD203B41FA5}">
                      <a16:colId xmlns:a16="http://schemas.microsoft.com/office/drawing/2014/main" val="66889871"/>
                    </a:ext>
                  </a:extLst>
                </a:gridCol>
                <a:gridCol w="605711">
                  <a:extLst>
                    <a:ext uri="{9D8B030D-6E8A-4147-A177-3AD203B41FA5}">
                      <a16:colId xmlns:a16="http://schemas.microsoft.com/office/drawing/2014/main" val="2921552479"/>
                    </a:ext>
                  </a:extLst>
                </a:gridCol>
                <a:gridCol w="2139156">
                  <a:extLst>
                    <a:ext uri="{9D8B030D-6E8A-4147-A177-3AD203B41FA5}">
                      <a16:colId xmlns:a16="http://schemas.microsoft.com/office/drawing/2014/main" val="1786879922"/>
                    </a:ext>
                  </a:extLst>
                </a:gridCol>
                <a:gridCol w="1006323">
                  <a:extLst>
                    <a:ext uri="{9D8B030D-6E8A-4147-A177-3AD203B41FA5}">
                      <a16:colId xmlns:a16="http://schemas.microsoft.com/office/drawing/2014/main" val="123071941"/>
                    </a:ext>
                  </a:extLst>
                </a:gridCol>
                <a:gridCol w="1880387">
                  <a:extLst>
                    <a:ext uri="{9D8B030D-6E8A-4147-A177-3AD203B41FA5}">
                      <a16:colId xmlns:a16="http://schemas.microsoft.com/office/drawing/2014/main" val="2039381692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val="2336970473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val="3492829140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val="1652252604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val="2654482366"/>
                    </a:ext>
                  </a:extLst>
                </a:gridCol>
              </a:tblGrid>
              <a:tr h="913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Theme: Ensure our Future Sustainability</a:t>
                      </a:r>
                    </a:p>
                  </a:txBody>
                  <a:tcPr marL="5757" marR="5757" marT="5757" marB="276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Owners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757" marR="5757" marT="5757" marB="276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949723"/>
                  </a:ext>
                </a:extLst>
              </a:tr>
              <a:tr h="15410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1050" b="0" i="0" u="none" strike="noStrike">
                        <a:solidFill>
                          <a:srgbClr val="8DB4E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 target for first case starts 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cases start on time and are comparable to the provincial average</a:t>
                      </a:r>
                    </a:p>
                  </a:txBody>
                  <a:tcPr marL="5757" marR="5757" marT="5757" marB="2763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First Case Starts that start on time</a:t>
                      </a:r>
                    </a:p>
                  </a:txBody>
                  <a:tcPr marL="5757" marR="5757" marT="5757" marB="2763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~80%</a:t>
                      </a:r>
                    </a:p>
                  </a:txBody>
                  <a:tcPr marL="5757" marR="5757" marT="5757" marB="276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1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13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6F90F-40F8-4D76-3E37-B848D727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7E32-5AA9-4C38-9A0D-A645D5AA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at to-date?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A6D91-1B31-121D-A3A7-D8F215A8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3463"/>
            <a:ext cx="10515600" cy="3418857"/>
          </a:xfrm>
        </p:spPr>
        <p:txBody>
          <a:bodyPr>
            <a:normAutofit/>
          </a:bodyPr>
          <a:lstStyle/>
          <a:p>
            <a:r>
              <a:rPr lang="en-US" dirty="0"/>
              <a:t>OR First Case Start is achieving desirable state and will transition KPI’s to OR Committee</a:t>
            </a:r>
          </a:p>
          <a:p>
            <a:r>
              <a:rPr lang="en-US" dirty="0"/>
              <a:t>Trialing new Communication Boards in Perth and Smiths Falls – St. Lawrence College students to review and refine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B1472-00CB-F260-B107-41FEC81D1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06B0-EA03-CCC6-5D72-EEFC3E06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E9BE-6DB2-DAF0-CD5C-D490C2B6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3463"/>
            <a:ext cx="10515600" cy="3418857"/>
          </a:xfrm>
        </p:spPr>
        <p:txBody>
          <a:bodyPr>
            <a:normAutofit/>
          </a:bodyPr>
          <a:lstStyle/>
          <a:p>
            <a:r>
              <a:rPr lang="en-US" dirty="0"/>
              <a:t>Focus for the leadership team this year is Accreditation Canada site visit in May 2026</a:t>
            </a:r>
          </a:p>
          <a:p>
            <a:r>
              <a:rPr lang="en-US" dirty="0"/>
              <a:t>Process audits</a:t>
            </a:r>
          </a:p>
          <a:p>
            <a:r>
              <a:rPr lang="en-US" dirty="0"/>
              <a:t>Mock Tracers</a:t>
            </a:r>
          </a:p>
          <a:p>
            <a:r>
              <a:rPr lang="en-US" dirty="0"/>
              <a:t>We continue “watching” metrics e.g. falls rate, ALC throughput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8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8627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080"/>
      </a:accent1>
      <a:accent2>
        <a:srgbClr val="009999"/>
      </a:accent2>
      <a:accent3>
        <a:srgbClr val="75BDA7"/>
      </a:accent3>
      <a:accent4>
        <a:srgbClr val="7A8C8E"/>
      </a:accent4>
      <a:accent5>
        <a:srgbClr val="84ACB6"/>
      </a:accent5>
      <a:accent6>
        <a:srgbClr val="CC0066"/>
      </a:accent6>
      <a:hlink>
        <a:srgbClr val="0070C0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9998</TotalTime>
  <Words>365</Words>
  <Application>Microsoft Office PowerPoint</Application>
  <PresentationFormat>Widescreen</PresentationFormat>
  <Paragraphs>76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25-26 Quality Objectives - Update</vt:lpstr>
      <vt:lpstr>Excellent Experience:</vt:lpstr>
      <vt:lpstr>White Board Project:</vt:lpstr>
      <vt:lpstr>Communication Board Project:</vt:lpstr>
      <vt:lpstr>Ensure our Future Sustainability:</vt:lpstr>
      <vt:lpstr>Where are we at to-date?</vt:lpstr>
      <vt:lpstr>Ongoing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Kelly</dc:creator>
  <cp:lastModifiedBy>Brian Smith</cp:lastModifiedBy>
  <cp:revision>63</cp:revision>
  <dcterms:created xsi:type="dcterms:W3CDTF">2023-02-15T15:35:11Z</dcterms:created>
  <dcterms:modified xsi:type="dcterms:W3CDTF">2026-02-26T15:51:25Z</dcterms:modified>
</cp:coreProperties>
</file>